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3"/>
  </p:notesMasterIdLst>
  <p:sldIdLst>
    <p:sldId id="256" r:id="rId6"/>
    <p:sldId id="347" r:id="rId7"/>
    <p:sldId id="348" r:id="rId8"/>
    <p:sldId id="336" r:id="rId9"/>
    <p:sldId id="259" r:id="rId10"/>
    <p:sldId id="261" r:id="rId11"/>
    <p:sldId id="263" r:id="rId12"/>
    <p:sldId id="264" r:id="rId13"/>
    <p:sldId id="265" r:id="rId14"/>
    <p:sldId id="266" r:id="rId15"/>
    <p:sldId id="260" r:id="rId16"/>
    <p:sldId id="267" r:id="rId17"/>
    <p:sldId id="268" r:id="rId18"/>
    <p:sldId id="311" r:id="rId19"/>
    <p:sldId id="349" r:id="rId20"/>
    <p:sldId id="329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Bloys" initials="MB" lastIdx="1" clrIdx="0">
    <p:extLst/>
  </p:cmAuthor>
  <p:cmAuthor id="2" name="Mike Bloys" initials="MB [2]" lastIdx="1" clrIdx="1">
    <p:extLst/>
  </p:cmAuthor>
  <p:cmAuthor id="3" name="Mike Bloys" initials="MB [3]" lastIdx="1" clrIdx="2">
    <p:extLst/>
  </p:cmAuthor>
  <p:cmAuthor id="4" name="Mike Bloys" initials="MB [4]" lastIdx="1" clrIdx="3">
    <p:extLst/>
  </p:cmAuthor>
  <p:cmAuthor id="5" name="Mike Bloys" initials="MB [5]" lastIdx="1" clrIdx="4">
    <p:extLst/>
  </p:cmAuthor>
  <p:cmAuthor id="6" name="timroe" initials="t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3A7"/>
    <a:srgbClr val="071920"/>
    <a:srgbClr val="145569"/>
    <a:srgbClr val="50C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2" autoAdjust="0"/>
    <p:restoredTop sz="94751" autoAdjust="0"/>
  </p:normalViewPr>
  <p:slideViewPr>
    <p:cSldViewPr snapToGrid="0" snapToObjects="1">
      <p:cViewPr varScale="1">
        <p:scale>
          <a:sx n="114" d="100"/>
          <a:sy n="114" d="100"/>
        </p:scale>
        <p:origin x="16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85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FDA89-2768-B443-83B1-C477EC4CDDC2}" type="datetimeFigureOut">
              <a:rPr lang="en-GB" smtClean="0"/>
              <a:t>02/12/2018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F45A5-C485-8349-9510-08310609CF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1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531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99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07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14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37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39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www.eurocontrol.int</a:t>
            </a:r>
            <a:r>
              <a:rPr lang="en-US" dirty="0"/>
              <a:t>/sites/default/files/publication/files/corus-concept-of-operations-1.0.pdf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6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www.eurocontrol.int</a:t>
            </a:r>
            <a:r>
              <a:rPr lang="en-US" dirty="0"/>
              <a:t>/sites/default/files/publication/files/corus-concept-of-operations-1.0.pdf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61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www.eurocontrol.int</a:t>
            </a:r>
            <a:r>
              <a:rPr lang="en-US" dirty="0"/>
              <a:t>/sites/default/files/publication/files/corus-concept-of-operations-1.0.pdf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6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06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F45A5-C485-8349-9510-08310609CFF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46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82000">
              <a:srgbClr val="071920"/>
            </a:gs>
            <a:gs pos="100000">
              <a:srgbClr val="14556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0" y="1153546"/>
            <a:ext cx="11947550" cy="570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465" y="1289153"/>
            <a:ext cx="10142096" cy="830997"/>
          </a:xfrm>
        </p:spPr>
        <p:txBody>
          <a:bodyPr anchor="b" anchorCtr="0">
            <a:spAutoFit/>
          </a:bodyPr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466" y="2360949"/>
            <a:ext cx="5734986" cy="249299"/>
          </a:xfrm>
        </p:spPr>
        <p:txBody>
          <a:bodyPr anchor="t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40" y="3934781"/>
            <a:ext cx="2691630" cy="1225942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174475" y="6266409"/>
            <a:ext cx="5576565" cy="184666"/>
          </a:xfrm>
        </p:spPr>
        <p:txBody>
          <a:bodyPr>
            <a:sp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NATS Protected/NATS Private/Unmarked – Please delete as applicable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6" y="481263"/>
            <a:ext cx="9064800" cy="412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NATS Protected/NATS Private/Unmarked – Please delete as applicable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33466" y="1430039"/>
            <a:ext cx="2729121" cy="4431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8"/>
          </p:nvPr>
        </p:nvSpPr>
        <p:spPr>
          <a:xfrm>
            <a:off x="3292475" y="1430039"/>
            <a:ext cx="8458200" cy="44307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>
          <a:gsLst>
            <a:gs pos="82000">
              <a:srgbClr val="071920"/>
            </a:gs>
            <a:gs pos="100000">
              <a:srgbClr val="14556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0" y="1153546"/>
            <a:ext cx="11947550" cy="570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466" y="1161908"/>
            <a:ext cx="8208645" cy="664797"/>
          </a:xfrm>
        </p:spPr>
        <p:txBody>
          <a:bodyPr anchor="t" anchorCtr="0">
            <a:sp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40" y="3934781"/>
            <a:ext cx="2691630" cy="122594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174475" y="6266409"/>
            <a:ext cx="5576565" cy="184666"/>
          </a:xfrm>
        </p:spPr>
        <p:txBody>
          <a:bodyPr>
            <a:sp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NATS Protected/NATS Private/Unmarked – Please delete as applicable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Bef>
                <a:spcPts val="600"/>
              </a:spcBef>
              <a:spcAft>
                <a:spcPts val="600"/>
              </a:spcAft>
              <a:defRPr/>
            </a:lvl2pPr>
            <a:lvl3pPr>
              <a:spcBef>
                <a:spcPts val="600"/>
              </a:spcBef>
              <a:spcAft>
                <a:spcPts val="600"/>
              </a:spcAft>
              <a:defRPr/>
            </a:lvl3pPr>
            <a:lvl4pPr marL="534988" indent="-268288">
              <a:spcBef>
                <a:spcPts val="0"/>
              </a:spcBef>
              <a:spcAft>
                <a:spcPts val="600"/>
              </a:spcAft>
              <a:buFont typeface=".AppleSystemUIFont" charset="-120"/>
              <a:buChar char="–"/>
              <a:tabLst/>
              <a:defRPr sz="3000"/>
            </a:lvl4pPr>
            <a:lvl5pPr marL="850900" indent="-315913">
              <a:spcBef>
                <a:spcPts val="0"/>
              </a:spcBef>
              <a:spcAft>
                <a:spcPts val="600"/>
              </a:spcAft>
              <a:tabLst/>
              <a:defRPr sz="3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NATS Protected/NATS Private/Unmarked – Please delete as applicable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466" y="1450871"/>
            <a:ext cx="11317574" cy="4351338"/>
          </a:xfrm>
        </p:spPr>
        <p:txBody>
          <a:bodyPr numCol="3" spcCol="28800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</a:defRPr>
            </a:lvl1pPr>
            <a:lvl2pPr marL="6350" indent="0">
              <a:spcBef>
                <a:spcPts val="0"/>
              </a:spcBef>
              <a:spcAft>
                <a:spcPts val="1200"/>
              </a:spcAft>
              <a:buNone/>
              <a:defRPr/>
            </a:lvl2pPr>
            <a:lvl3pPr>
              <a:defRPr sz="2200" b="0" i="0">
                <a:latin typeface="Roboto Light" charset="0"/>
                <a:ea typeface="Roboto Light" charset="0"/>
                <a:cs typeface="Roboto Light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NATS Protected/NATS Private/Unmarked – Please delete as applicable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82000">
              <a:srgbClr val="071920"/>
            </a:gs>
            <a:gs pos="100000">
              <a:srgbClr val="14556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50" y="1153546"/>
            <a:ext cx="11947550" cy="5704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466" y="1161908"/>
            <a:ext cx="8208645" cy="664797"/>
          </a:xfrm>
        </p:spPr>
        <p:txBody>
          <a:bodyPr anchor="t" anchorCtr="0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174475" y="6266409"/>
            <a:ext cx="5576565" cy="184666"/>
          </a:xfrm>
        </p:spPr>
        <p:txBody>
          <a:bodyPr>
            <a:sp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NATS Protected/NATS Private/Unmarked – Please delete as applicable</a:t>
            </a: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NATS Protected/NATS Private/Unmarked – Please delete as applicable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6" y="1407561"/>
            <a:ext cx="11317574" cy="459447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NATS Protected/NATS Private/Unmarked – Please delete as applicable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‹#›</a:t>
            </a:fld>
            <a:endParaRPr lang="en-GB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NATS Protected/NATS Private/Unmarked – Please delete as applicable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5" y="481263"/>
            <a:ext cx="9064800" cy="412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90147" y="1430040"/>
            <a:ext cx="6360893" cy="443101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NATS Protected/NATS Private/Unmarked – Please delete as applicable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33466" y="1430039"/>
            <a:ext cx="4413172" cy="4431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l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6" y="481263"/>
            <a:ext cx="9064800" cy="412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93215" y="1430039"/>
            <a:ext cx="3025083" cy="155379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NATS Protected/NATS Private/Unmarked – Please delete as applicable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33466" y="1430039"/>
            <a:ext cx="2729121" cy="4431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6428302" y="1430039"/>
            <a:ext cx="1519416" cy="155379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/>
          </p:nvPr>
        </p:nvSpPr>
        <p:spPr>
          <a:xfrm>
            <a:off x="8078346" y="1430039"/>
            <a:ext cx="3672693" cy="1890677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2"/>
          <p:cNvSpPr>
            <a:spLocks noGrp="1"/>
          </p:cNvSpPr>
          <p:nvPr>
            <p:ph type="pic" idx="16"/>
          </p:nvPr>
        </p:nvSpPr>
        <p:spPr>
          <a:xfrm>
            <a:off x="3293215" y="3093835"/>
            <a:ext cx="4654503" cy="2767215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2"/>
          <p:cNvSpPr>
            <a:spLocks noGrp="1"/>
          </p:cNvSpPr>
          <p:nvPr>
            <p:ph type="pic" idx="17"/>
          </p:nvPr>
        </p:nvSpPr>
        <p:spPr>
          <a:xfrm>
            <a:off x="8078346" y="3430719"/>
            <a:ext cx="3672693" cy="2430331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3467" y="500036"/>
            <a:ext cx="9065734" cy="4431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466" y="1450871"/>
            <a:ext cx="11317574" cy="43513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3465" y="6266409"/>
            <a:ext cx="5576565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1200" b="0" i="0">
                <a:solidFill>
                  <a:srgbClr val="145569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GB" dirty="0"/>
              <a:t>NATS Protected/NATS Private/Unmarked – Please delete as applicable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07840" y="6266409"/>
            <a:ext cx="2743200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1200" b="0" i="0">
                <a:solidFill>
                  <a:srgbClr val="145569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25B7283F-C0A8-1B4F-875E-A7C13B1B940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33466" y="6213423"/>
            <a:ext cx="11317574" cy="0"/>
          </a:xfrm>
          <a:prstGeom prst="line">
            <a:avLst/>
          </a:prstGeom>
          <a:ln w="3175">
            <a:solidFill>
              <a:srgbClr val="1455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4" r:id="rId5"/>
    <p:sldLayoutId id="2147483661" r:id="rId6"/>
    <p:sldLayoutId id="2147483655" r:id="rId7"/>
    <p:sldLayoutId id="2147483657" r:id="rId8"/>
    <p:sldLayoutId id="2147483662" r:id="rId9"/>
    <p:sldLayoutId id="2147483663" r:id="rId10"/>
    <p:sldLayoutId id="214748366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accent1"/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/>
        <a:buNone/>
        <a:defRPr sz="30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1pPr>
      <a:lvl2pPr marL="268288" indent="-2619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/>
        <a:buChar char="•"/>
        <a:tabLst/>
        <a:defRPr sz="30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2pPr>
      <a:lvl3pPr marL="268288" indent="-26193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/>
        <a:buChar char="•"/>
        <a:tabLst/>
        <a:defRPr sz="3000" b="1" i="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534988" indent="-268288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.AppleSystemUIFont" charset="-120"/>
        <a:buChar char="–"/>
        <a:tabLst>
          <a:tab pos="527050" algn="l"/>
        </a:tabLst>
        <a:defRPr sz="22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4pPr>
      <a:lvl5pPr marL="801688" indent="-2667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/>
        <a:buChar char="•"/>
        <a:tabLst/>
        <a:defRPr sz="2200" b="0" i="0" kern="1200">
          <a:solidFill>
            <a:schemeClr val="tx1"/>
          </a:solidFill>
          <a:latin typeface="Roboto Light" charset="0"/>
          <a:ea typeface="Roboto Light" charset="0"/>
          <a:cs typeface="Robo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22866201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em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465" y="1280881"/>
            <a:ext cx="10142096" cy="839269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NATS ATM-UTM</a:t>
            </a:r>
            <a:endParaRPr lang="en-GB" sz="3000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466" y="2360949"/>
            <a:ext cx="5734986" cy="1251112"/>
          </a:xfrm>
        </p:spPr>
        <p:txBody>
          <a:bodyPr/>
          <a:lstStyle/>
          <a:p>
            <a:r>
              <a:rPr lang="en-GB" dirty="0"/>
              <a:t>Dr Anthony Rushton (CORUS WP2 lead)</a:t>
            </a:r>
          </a:p>
          <a:p>
            <a:r>
              <a:rPr lang="en-GB" sz="1300" dirty="0"/>
              <a:t>Research &amp; Development</a:t>
            </a:r>
          </a:p>
          <a:p>
            <a:r>
              <a:rPr lang="en-GB" sz="1300" dirty="0"/>
              <a:t>CORUS WP2 Lead</a:t>
            </a:r>
          </a:p>
          <a:p>
            <a:r>
              <a:rPr lang="en-GB" sz="1300" dirty="0"/>
              <a:t>26.11.2018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NATS Private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994" y="291311"/>
            <a:ext cx="1647596" cy="90751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81" y="707572"/>
            <a:ext cx="5183027" cy="3400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52" y="1084748"/>
            <a:ext cx="11800201" cy="5075199"/>
          </a:xfrm>
        </p:spPr>
        <p:txBody>
          <a:bodyPr/>
          <a:lstStyle/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U3 allows higher density operations than U2</a:t>
            </a: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U3 is marked by the use of cooperative detect and avoid</a:t>
            </a: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U3 brings traffic density management and this allows</a:t>
            </a: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Tactical conflict resolution </a:t>
            </a: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…meaning automatic provision of separation</a:t>
            </a: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U3 provides better support for interaction with ATC</a:t>
            </a: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U3 allows drones to made aware of new geo-fences in-flight.</a:t>
            </a: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U4 is defined by the safe interoperation of VFR and drones.</a:t>
            </a: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Either by all VFR aircraft carrying means to be conspicuous to drones</a:t>
            </a: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Or by drones being able to “see” VFR in some way</a:t>
            </a: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Plus appropriate rules of the air to allow the safe interactions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7" y="500036"/>
            <a:ext cx="9065734" cy="447558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U-space– Level 3 &amp; 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3465" y="6266409"/>
            <a:ext cx="5576565" cy="184666"/>
          </a:xfrm>
        </p:spPr>
        <p:txBody>
          <a:bodyPr/>
          <a:lstStyle/>
          <a:p>
            <a:r>
              <a:rPr lang="en-GB" dirty="0"/>
              <a:t>NATS Private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07840" y="6266409"/>
            <a:ext cx="2743200" cy="365125"/>
          </a:xfrm>
        </p:spPr>
        <p:txBody>
          <a:bodyPr/>
          <a:lstStyle/>
          <a:p>
            <a:fld id="{25B7283F-C0A8-1B4F-875E-A7C13B1B9406}" type="slidenum">
              <a:rPr lang="en-GB" smtClean="0"/>
              <a:t>10</a:t>
            </a:fld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9780270" y="1219200"/>
            <a:ext cx="1011555" cy="1005840"/>
          </a:xfrm>
          <a:prstGeom prst="ellipse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3CA13F-7F4F-B14A-8A8B-382E38DDD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61645"/>
              </p:ext>
            </p:extLst>
          </p:nvPr>
        </p:nvGraphicFramePr>
        <p:xfrm>
          <a:off x="8153052" y="3837988"/>
          <a:ext cx="2508398" cy="20500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Level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Target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U1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2019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U2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2022..25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U3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2025..30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U4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2030+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1134FB27-0DEB-014A-AA7E-146C561565E6}"/>
              </a:ext>
            </a:extLst>
          </p:cNvPr>
          <p:cNvSpPr/>
          <p:nvPr/>
        </p:nvSpPr>
        <p:spPr>
          <a:xfrm>
            <a:off x="8732520" y="1756407"/>
            <a:ext cx="929640" cy="872489"/>
          </a:xfrm>
          <a:prstGeom prst="ellipse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27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7" y="500036"/>
            <a:ext cx="9065734" cy="447623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CORUS– High Level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7701" y="723847"/>
            <a:ext cx="7103339" cy="5351309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3465" y="6266409"/>
            <a:ext cx="5576565" cy="184666"/>
          </a:xfrm>
        </p:spPr>
        <p:txBody>
          <a:bodyPr/>
          <a:lstStyle/>
          <a:p>
            <a:r>
              <a:rPr lang="en-GB" dirty="0"/>
              <a:t>NATS Private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26FAA9-2873-F948-9C6D-8E0F5743C632}"/>
              </a:ext>
            </a:extLst>
          </p:cNvPr>
          <p:cNvSpPr txBox="1">
            <a:spLocks/>
          </p:cNvSpPr>
          <p:nvPr/>
        </p:nvSpPr>
        <p:spPr>
          <a:xfrm>
            <a:off x="595685" y="1582776"/>
            <a:ext cx="4370649" cy="5075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30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268288" indent="-261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tabLst/>
              <a:defRPr sz="30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2pPr>
            <a:lvl3pPr marL="268288" indent="-261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tabLst/>
              <a:defRPr sz="3000" b="1" i="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534988" indent="-268288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Char char="–"/>
              <a:tabLst/>
              <a:defRPr sz="30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4pPr>
            <a:lvl5pPr marL="850900" indent="-3159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tabLst/>
              <a:defRPr sz="30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2500" dirty="0" err="1">
                <a:latin typeface="+mj-lt"/>
              </a:rPr>
              <a:t>ConOps</a:t>
            </a:r>
            <a:r>
              <a:rPr lang="en-GB" sz="2500" dirty="0">
                <a:latin typeface="+mj-lt"/>
              </a:rPr>
              <a:t> defines: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Drone pilot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Drone Crew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Operator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Owner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Register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Authority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Citizen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45508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6" y="500036"/>
            <a:ext cx="9910683" cy="447623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CORUS– High Level Architecture (Monolithic model)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3465" y="6266409"/>
            <a:ext cx="5576565" cy="184666"/>
          </a:xfrm>
        </p:spPr>
        <p:txBody>
          <a:bodyPr/>
          <a:lstStyle/>
          <a:p>
            <a:r>
              <a:rPr lang="en-GB" dirty="0"/>
              <a:t>NATS Private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BBF68-384B-2745-9ACF-B4C836596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971" y="1086362"/>
            <a:ext cx="8806079" cy="518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3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6" y="500036"/>
            <a:ext cx="9910683" cy="447623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CORUS– High Level Architecture (Federated model)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3465" y="6266409"/>
            <a:ext cx="5576565" cy="184666"/>
          </a:xfrm>
        </p:spPr>
        <p:txBody>
          <a:bodyPr/>
          <a:lstStyle/>
          <a:p>
            <a:r>
              <a:rPr lang="en-GB" dirty="0"/>
              <a:t>NATS Private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D0561-68A9-CB4D-8C18-4D06D223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97" y="1029456"/>
            <a:ext cx="7443078" cy="52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3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56062" y="1161535"/>
            <a:ext cx="9292281" cy="2117588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7" y="481270"/>
            <a:ext cx="9064800" cy="443199"/>
          </a:xfrm>
        </p:spPr>
        <p:txBody>
          <a:bodyPr/>
          <a:lstStyle/>
          <a:p>
            <a:r>
              <a:rPr lang="en-GB" dirty="0"/>
              <a:t>A UTM service framework that supports all users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07840" y="6266409"/>
            <a:ext cx="2743200" cy="184667"/>
          </a:xfrm>
        </p:spPr>
        <p:txBody>
          <a:bodyPr/>
          <a:lstStyle/>
          <a:p>
            <a:fld id="{25B7283F-C0A8-1B4F-875E-A7C13B1B9406}" type="slidenum">
              <a:rPr lang="en-GB" smtClean="0"/>
              <a:t>14</a:t>
            </a:fld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643300" y="1251659"/>
            <a:ext cx="9074445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b="1" dirty="0"/>
              <a:t>Existing ATM infrastructure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2472103" y="2372505"/>
            <a:ext cx="7245647" cy="583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b="1" dirty="0"/>
              <a:t>UTM core service/data exchange</a:t>
            </a:r>
          </a:p>
        </p:txBody>
      </p:sp>
      <p:sp>
        <p:nvSpPr>
          <p:cNvPr id="7" name="Up-Down Arrow 6"/>
          <p:cNvSpPr/>
          <p:nvPr/>
        </p:nvSpPr>
        <p:spPr>
          <a:xfrm>
            <a:off x="5464297" y="1787689"/>
            <a:ext cx="1261243" cy="584811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8" name="Up-Down Arrow 7"/>
          <p:cNvSpPr/>
          <p:nvPr/>
        </p:nvSpPr>
        <p:spPr>
          <a:xfrm>
            <a:off x="808217" y="1797271"/>
            <a:ext cx="1261243" cy="3518184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dirty="0"/>
              <a:t>ATC</a:t>
            </a:r>
            <a:br>
              <a:rPr lang="en-GB" dirty="0"/>
            </a:br>
            <a:r>
              <a:rPr lang="en-GB" dirty="0"/>
              <a:t>IFR</a:t>
            </a:r>
          </a:p>
        </p:txBody>
      </p:sp>
      <p:sp>
        <p:nvSpPr>
          <p:cNvPr id="9" name="Up-Down Arrow 8"/>
          <p:cNvSpPr/>
          <p:nvPr/>
        </p:nvSpPr>
        <p:spPr>
          <a:xfrm>
            <a:off x="2621249" y="2955827"/>
            <a:ext cx="1261243" cy="646596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10" name="Up-Down Arrow 9"/>
          <p:cNvSpPr/>
          <p:nvPr/>
        </p:nvSpPr>
        <p:spPr>
          <a:xfrm>
            <a:off x="6447013" y="2955827"/>
            <a:ext cx="1261243" cy="646596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11" name="Up-Down Arrow 10"/>
          <p:cNvSpPr/>
          <p:nvPr/>
        </p:nvSpPr>
        <p:spPr>
          <a:xfrm>
            <a:off x="4549897" y="2947943"/>
            <a:ext cx="1261243" cy="646596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8237025" y="2955827"/>
            <a:ext cx="1261243" cy="646596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2621249" y="3602429"/>
            <a:ext cx="1261243" cy="1182023"/>
          </a:xfrm>
          <a:prstGeom prst="roundRect">
            <a:avLst>
              <a:gd name="adj" fmla="val 2526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sz="1600" dirty="0"/>
              <a:t>GA</a:t>
            </a:r>
          </a:p>
          <a:p>
            <a:pPr algn="ctr"/>
            <a:r>
              <a:rPr lang="en-GB" sz="1600" dirty="0"/>
              <a:t>Service</a:t>
            </a:r>
            <a:br>
              <a:rPr lang="en-GB" sz="1600" dirty="0"/>
            </a:br>
            <a:r>
              <a:rPr lang="en-GB" sz="1600" dirty="0"/>
              <a:t>providers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549897" y="3602429"/>
            <a:ext cx="1261243" cy="1182023"/>
          </a:xfrm>
          <a:prstGeom prst="roundRect">
            <a:avLst>
              <a:gd name="adj" fmla="val 25262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sz="1600" dirty="0"/>
              <a:t>UK</a:t>
            </a:r>
            <a:br>
              <a:rPr lang="en-GB" sz="1600" dirty="0"/>
            </a:br>
            <a:r>
              <a:rPr lang="en-GB" sz="1600" dirty="0"/>
              <a:t>MoD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47013" y="3619362"/>
            <a:ext cx="1261243" cy="1182023"/>
          </a:xfrm>
          <a:prstGeom prst="roundRect">
            <a:avLst>
              <a:gd name="adj" fmla="val 2526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sz="1600" dirty="0"/>
              <a:t>UTM</a:t>
            </a:r>
            <a:br>
              <a:rPr lang="en-GB" sz="1600" dirty="0"/>
            </a:br>
            <a:r>
              <a:rPr lang="en-GB" sz="1600" dirty="0"/>
              <a:t>Service</a:t>
            </a:r>
            <a:br>
              <a:rPr lang="en-GB" sz="1600" dirty="0"/>
            </a:br>
            <a:r>
              <a:rPr lang="en-GB" sz="1600" dirty="0"/>
              <a:t>Providers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237025" y="3619362"/>
            <a:ext cx="1261243" cy="1182023"/>
          </a:xfrm>
          <a:prstGeom prst="roundRect">
            <a:avLst>
              <a:gd name="adj" fmla="val 2526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sz="1600" dirty="0"/>
              <a:t>UTM</a:t>
            </a:r>
          </a:p>
          <a:p>
            <a:pPr algn="ctr"/>
            <a:r>
              <a:rPr lang="en-GB" sz="1600" dirty="0"/>
              <a:t>Service</a:t>
            </a:r>
            <a:br>
              <a:rPr lang="en-GB" sz="1600" dirty="0"/>
            </a:br>
            <a:r>
              <a:rPr lang="en-GB" sz="1600" dirty="0"/>
              <a:t>providers</a:t>
            </a:r>
          </a:p>
        </p:txBody>
      </p:sp>
      <p:sp>
        <p:nvSpPr>
          <p:cNvPr id="17" name="Up-Down Arrow 16"/>
          <p:cNvSpPr/>
          <p:nvPr/>
        </p:nvSpPr>
        <p:spPr>
          <a:xfrm>
            <a:off x="2621249" y="4809259"/>
            <a:ext cx="1261243" cy="506196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18" name="Up-Down Arrow 17"/>
          <p:cNvSpPr/>
          <p:nvPr/>
        </p:nvSpPr>
        <p:spPr>
          <a:xfrm>
            <a:off x="6447013" y="4809259"/>
            <a:ext cx="1261243" cy="506196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19" name="Up-Down Arrow 18"/>
          <p:cNvSpPr/>
          <p:nvPr/>
        </p:nvSpPr>
        <p:spPr>
          <a:xfrm>
            <a:off x="4549897" y="4801379"/>
            <a:ext cx="1261243" cy="506196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20" name="Up-Down Arrow 19"/>
          <p:cNvSpPr/>
          <p:nvPr/>
        </p:nvSpPr>
        <p:spPr>
          <a:xfrm>
            <a:off x="8237025" y="4809259"/>
            <a:ext cx="1261243" cy="506196"/>
          </a:xfrm>
          <a:prstGeom prst="upDownArrow">
            <a:avLst>
              <a:gd name="adj1" fmla="val 56250"/>
              <a:gd name="adj2" fmla="val 27355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9971903" y="1251666"/>
            <a:ext cx="1552024" cy="384719"/>
          </a:xfrm>
          <a:prstGeom prst="rect">
            <a:avLst/>
          </a:prstGeom>
          <a:noFill/>
        </p:spPr>
        <p:txBody>
          <a:bodyPr wrap="none" lIns="91428" tIns="45718" rIns="91428" bIns="45718" rtlCol="0">
            <a:spAutoFit/>
          </a:bodyPr>
          <a:lstStyle/>
          <a:p>
            <a:r>
              <a:rPr lang="en-GB" b="1" dirty="0"/>
              <a:t>State/ANSP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25540" y="1826139"/>
            <a:ext cx="2023307" cy="553996"/>
          </a:xfrm>
          <a:prstGeom prst="rect">
            <a:avLst/>
          </a:prstGeom>
          <a:noFill/>
        </p:spPr>
        <p:txBody>
          <a:bodyPr wrap="none" lIns="91428" tIns="45718" rIns="91428" bIns="45718" rtlCol="0">
            <a:spAutoFit/>
          </a:bodyPr>
          <a:lstStyle/>
          <a:p>
            <a:r>
              <a:rPr lang="en-GB" sz="1500" dirty="0"/>
              <a:t>Procedural/Technical</a:t>
            </a:r>
            <a:br>
              <a:rPr lang="en-GB" sz="1500" dirty="0"/>
            </a:br>
            <a:r>
              <a:rPr lang="en-GB" sz="1500" dirty="0"/>
              <a:t>Integration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40121" y="1516332"/>
            <a:ext cx="2028115" cy="1015661"/>
          </a:xfrm>
          <a:prstGeom prst="rect">
            <a:avLst/>
          </a:prstGeom>
          <a:noFill/>
        </p:spPr>
        <p:txBody>
          <a:bodyPr wrap="none" lIns="91428" tIns="45718" rIns="91428" bIns="45718" rtlCol="0">
            <a:spAutoFit/>
          </a:bodyPr>
          <a:lstStyle/>
          <a:p>
            <a:r>
              <a:rPr lang="en-GB" sz="1500" dirty="0"/>
              <a:t>Drone registration</a:t>
            </a:r>
            <a:br>
              <a:rPr lang="en-GB" sz="1500" dirty="0"/>
            </a:br>
            <a:r>
              <a:rPr lang="en-GB" sz="1500" dirty="0"/>
              <a:t>Access management</a:t>
            </a:r>
            <a:br>
              <a:rPr lang="en-GB" sz="1500" dirty="0"/>
            </a:br>
            <a:r>
              <a:rPr lang="en-GB" sz="1500" dirty="0"/>
              <a:t>Airspace definition</a:t>
            </a:r>
            <a:br>
              <a:rPr lang="en-GB" sz="1500" dirty="0"/>
            </a:br>
            <a:r>
              <a:rPr lang="en-GB" sz="1500" dirty="0"/>
              <a:t>Conflict management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71905" y="2947947"/>
            <a:ext cx="2053763" cy="784828"/>
          </a:xfrm>
          <a:prstGeom prst="rect">
            <a:avLst/>
          </a:prstGeom>
          <a:noFill/>
        </p:spPr>
        <p:txBody>
          <a:bodyPr wrap="none" lIns="91428" tIns="45718" rIns="91428" bIns="45718" rtlCol="0">
            <a:spAutoFit/>
          </a:bodyPr>
          <a:lstStyle/>
          <a:p>
            <a:r>
              <a:rPr lang="en-GB" sz="1500" dirty="0"/>
              <a:t>Open broadcast of</a:t>
            </a:r>
            <a:br>
              <a:rPr lang="en-GB" sz="1500" dirty="0"/>
            </a:br>
            <a:r>
              <a:rPr lang="en-GB" sz="1500" dirty="0"/>
              <a:t>flight intent and </a:t>
            </a:r>
            <a:br>
              <a:rPr lang="en-GB" sz="1500" dirty="0"/>
            </a:br>
            <a:r>
              <a:rPr lang="en-GB" sz="1500" dirty="0"/>
              <a:t>situational awareness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40123" y="4322179"/>
            <a:ext cx="2324671" cy="553996"/>
          </a:xfrm>
          <a:prstGeom prst="rect">
            <a:avLst/>
          </a:prstGeom>
          <a:noFill/>
        </p:spPr>
        <p:txBody>
          <a:bodyPr wrap="none" lIns="91428" tIns="45718" rIns="91428" bIns="45718" rtlCol="0">
            <a:spAutoFit/>
          </a:bodyPr>
          <a:lstStyle/>
          <a:p>
            <a:r>
              <a:rPr lang="en-GB" sz="1500" dirty="0"/>
              <a:t>Catalyst for open</a:t>
            </a:r>
            <a:br>
              <a:rPr lang="en-GB" sz="1500" dirty="0"/>
            </a:br>
            <a:r>
              <a:rPr lang="en-GB" sz="1500" dirty="0"/>
              <a:t>competition downstream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971910" y="5338883"/>
            <a:ext cx="1928729" cy="553996"/>
          </a:xfrm>
          <a:prstGeom prst="rect">
            <a:avLst/>
          </a:prstGeom>
          <a:noFill/>
        </p:spPr>
        <p:txBody>
          <a:bodyPr wrap="none" lIns="91428" tIns="45718" rIns="91428" bIns="45718" rtlCol="0">
            <a:spAutoFit/>
          </a:bodyPr>
          <a:lstStyle/>
          <a:p>
            <a:r>
              <a:rPr lang="en-GB" sz="1500" dirty="0"/>
              <a:t>Shared access to </a:t>
            </a:r>
            <a:br>
              <a:rPr lang="en-GB" sz="1500" dirty="0"/>
            </a:br>
            <a:r>
              <a:rPr lang="en-GB" sz="1500" dirty="0"/>
              <a:t>airspace by all users</a:t>
            </a:r>
          </a:p>
        </p:txBody>
      </p:sp>
      <p:pic>
        <p:nvPicPr>
          <p:cNvPr id="28" name="Picture 8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40" y="5551872"/>
            <a:ext cx="935181" cy="417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36" y="5551879"/>
            <a:ext cx="734216" cy="39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8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53" y="5561605"/>
            <a:ext cx="872035" cy="26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93" y="5582844"/>
            <a:ext cx="891051" cy="27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847" y="5402015"/>
            <a:ext cx="843576" cy="65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223" y="5457793"/>
            <a:ext cx="729348" cy="54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8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91" y="5457789"/>
            <a:ext cx="729348" cy="547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30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4" grpId="0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15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UTM Core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CC9B95-B79F-7947-BB3D-7712E1C8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88" y="1069362"/>
            <a:ext cx="10170941" cy="52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24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346" y="500043"/>
            <a:ext cx="10725080" cy="443199"/>
          </a:xfrm>
        </p:spPr>
        <p:txBody>
          <a:bodyPr/>
          <a:lstStyle/>
          <a:p>
            <a:r>
              <a:rPr lang="en-GB" dirty="0"/>
              <a:t>Benefits of ANSP-provided Regulated UTM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16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64697" y="1124533"/>
            <a:ext cx="11574379" cy="158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endParaRPr lang="en-GB" b="1" dirty="0">
              <a:solidFill>
                <a:schemeClr val="tx2"/>
              </a:solidFill>
            </a:endParaRPr>
          </a:p>
          <a:p>
            <a:pPr algn="ctr"/>
            <a:r>
              <a:rPr lang="en-GB" b="1" dirty="0">
                <a:solidFill>
                  <a:schemeClr val="tx2"/>
                </a:solidFill>
              </a:rPr>
              <a:t>Proposed regulated ANSP UTM service</a:t>
            </a:r>
          </a:p>
          <a:p>
            <a:pPr algn="ctr"/>
            <a:endParaRPr lang="en-GB" b="1" dirty="0">
              <a:solidFill>
                <a:schemeClr val="tx2"/>
              </a:solidFill>
            </a:endParaRPr>
          </a:p>
          <a:p>
            <a:pPr marL="538083" indent="-2857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User registration, on-line training and education</a:t>
            </a:r>
          </a:p>
          <a:p>
            <a:pPr marL="538083" indent="-2857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Publication and management of drone no-fly zones</a:t>
            </a:r>
          </a:p>
          <a:p>
            <a:pPr marL="538083" indent="-2857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Real time flight planning and airspace approval</a:t>
            </a:r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4697" y="2794834"/>
            <a:ext cx="3787043" cy="3094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Benefits to existing customers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Reduced risk of infringement of drones into controlled airspace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Improved understanding of drone pilot intent and thus less disruption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Registration allows enforcement that in turns acts as a deterrent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Avoidance of additional cost to manage safety impact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93636" y="2794827"/>
            <a:ext cx="3752193" cy="30946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Benefits to airports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Improved understanding of drone pilot intent and thus less disruption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More accurate picture of actual safety risk and disruption at airports</a:t>
            </a:r>
            <a:endParaRPr lang="en-GB" sz="1600" dirty="0">
              <a:solidFill>
                <a:schemeClr val="tx2"/>
              </a:solidFill>
            </a:endParaRP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System for allowing delegated control of airspace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Avoidance of increased tower workload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80153" y="2794834"/>
            <a:ext cx="3758929" cy="30946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8" rIns="91428" bIns="45718" rtlCol="0" anchor="ctr"/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Benefits to new airspace users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Improved safety in uncontrolled airspace due to awareness of flight intent and electronic conspicuity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Assists co-ordination of critical services (eg emergency services) in uncontrolled airspace 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Maintain safe operation of military flights in shared airspace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84435" y="1602791"/>
            <a:ext cx="5054647" cy="969495"/>
          </a:xfrm>
          <a:prstGeom prst="rect">
            <a:avLst/>
          </a:prstGeom>
        </p:spPr>
        <p:txBody>
          <a:bodyPr wrap="square" lIns="91428" tIns="45718" rIns="91428" bIns="45718">
            <a:spAutoFit/>
          </a:bodyPr>
          <a:lstStyle/>
          <a:p>
            <a:pPr marL="285710" indent="-2857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Pre-flight and real time notifications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Tracking and monitoring</a:t>
            </a:r>
          </a:p>
          <a:p>
            <a:pPr marL="285710" indent="-28571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Interface with existing ATC operations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5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465" y="1566159"/>
            <a:ext cx="9010080" cy="553999"/>
          </a:xfrm>
        </p:spPr>
        <p:txBody>
          <a:bodyPr/>
          <a:lstStyle/>
          <a:p>
            <a:r>
              <a:rPr lang="en-US" sz="4000" dirty="0"/>
              <a:t>Thanks for your attention</a:t>
            </a:r>
            <a:endParaRPr lang="en-GB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03" y="2518848"/>
            <a:ext cx="5029200" cy="282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13B261-2788-DB47-80E4-DCC183AA6E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465" y="3643566"/>
            <a:ext cx="4998345" cy="2607119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33465" y="2292716"/>
            <a:ext cx="5734987" cy="60324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GB" dirty="0"/>
              <a:t>Anthony Rushton – Lead UTM R&amp;D</a:t>
            </a:r>
          </a:p>
          <a:p>
            <a:pPr>
              <a:spcAft>
                <a:spcPts val="0"/>
              </a:spcAft>
            </a:pPr>
            <a:r>
              <a:rPr lang="en-GB" dirty="0" err="1"/>
              <a:t>Anthony.Rushton@nats.co.uk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2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02471" y="1783837"/>
            <a:ext cx="4812140" cy="380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3474" y="500036"/>
            <a:ext cx="9065735" cy="886397"/>
          </a:xfrm>
        </p:spPr>
        <p:txBody>
          <a:bodyPr/>
          <a:lstStyle/>
          <a:p>
            <a:r>
              <a:rPr lang="en-GB" dirty="0"/>
              <a:t>The reality for UK airspace today – </a:t>
            </a:r>
            <a:br>
              <a:rPr lang="en-GB" dirty="0"/>
            </a:br>
            <a:r>
              <a:rPr lang="en-GB" dirty="0"/>
              <a:t>infringements &amp; </a:t>
            </a:r>
            <a:r>
              <a:rPr lang="en-GB" dirty="0" err="1"/>
              <a:t>airproxes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33" y="1428935"/>
            <a:ext cx="3466065" cy="432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089703" y="2225069"/>
            <a:ext cx="4312167" cy="3685944"/>
            <a:chOff x="7610013" y="1386433"/>
            <a:chExt cx="4749288" cy="3790539"/>
          </a:xfrm>
        </p:grpSpPr>
        <p:pic>
          <p:nvPicPr>
            <p:cNvPr id="10" name="Picture 2" descr="image001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013" y="1386433"/>
              <a:ext cx="4581987" cy="2990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8507036" y="4586153"/>
              <a:ext cx="3852265" cy="590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dirty="0"/>
                <a:t>Excluding AIRPROX reports classified as Drones related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10933961" y="3181266"/>
              <a:ext cx="1028257" cy="1404887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133" y="1461415"/>
            <a:ext cx="3466065" cy="432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02471" y="1783837"/>
            <a:ext cx="4812140" cy="3805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2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44 -5.78035E-8 L 0.11854 -5.78035E-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677" y="1"/>
            <a:ext cx="1252467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-117428" y="397410"/>
            <a:ext cx="12019808" cy="443198"/>
          </a:xfrm>
        </p:spPr>
        <p:txBody>
          <a:bodyPr/>
          <a:lstStyle/>
          <a:p>
            <a:pPr algn="ctr"/>
            <a:r>
              <a:rPr lang="en-GB" altLang="en-US" b="1" dirty="0">
                <a:solidFill>
                  <a:schemeClr val="bg1"/>
                </a:solidFill>
              </a:rPr>
              <a:t>The Impact of Infringements - London Gatwick Airport, 2 July 2017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39412" y="6568529"/>
            <a:ext cx="4528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NATS Vimeo site: www.vimeo.com/228662010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525" y="2353991"/>
            <a:ext cx="352853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Incident at 1715-1745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Impact lasted until 2300Hrs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138 flights affected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1618 minutes delays</a:t>
            </a:r>
          </a:p>
        </p:txBody>
      </p:sp>
    </p:spTree>
    <p:extLst>
      <p:ext uri="{BB962C8B-B14F-4D97-AF65-F5344CB8AC3E}">
        <p14:creationId xmlns:p14="http://schemas.microsoft.com/office/powerpoint/2010/main" val="362828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ANSPs in this new economy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t>4</a:t>
            </a:fld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4205" y="1250524"/>
            <a:ext cx="11508011" cy="4686453"/>
          </a:xfrm>
          <a:prstGeom prst="rect">
            <a:avLst/>
          </a:prstGeom>
        </p:spPr>
        <p:txBody>
          <a:bodyPr vert="horz" lIns="0" tIns="0" rIns="0" bIns="0" numCol="1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30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268288" indent="-261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tabLst/>
              <a:defRPr sz="30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2pPr>
            <a:lvl3pPr marL="268288" indent="-261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tabLst/>
              <a:defRPr sz="3000" b="1" i="0" kern="12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defRPr>
            </a:lvl3pPr>
            <a:lvl4pPr marL="534988" indent="-268288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Char char="–"/>
              <a:tabLst/>
              <a:defRPr sz="30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4pPr>
            <a:lvl5pPr marL="850900" indent="-31591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tabLst/>
              <a:defRPr sz="3000" b="0" i="0" kern="120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50" lvl="4" indent="-3428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GB" sz="2000" dirty="0"/>
              <a:t>ANSPs have a key role in enabling BVLOS UAS operations</a:t>
            </a:r>
          </a:p>
          <a:p>
            <a:pPr marL="799980" lvl="6" indent="-3428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latin typeface="Roboto Light" charset="0"/>
                <a:ea typeface="Roboto Light" charset="0"/>
                <a:cs typeface="Roboto Light" charset="0"/>
              </a:rPr>
              <a:t>ensuring </a:t>
            </a:r>
            <a:r>
              <a:rPr lang="en-GB" sz="2000" b="1" u="sng" dirty="0">
                <a:latin typeface="Roboto Light" charset="0"/>
                <a:ea typeface="Roboto Light" charset="0"/>
                <a:cs typeface="Roboto Light" charset="0"/>
              </a:rPr>
              <a:t>fair and equitable</a:t>
            </a:r>
            <a:r>
              <a:rPr lang="en-GB" sz="2000" dirty="0">
                <a:latin typeface="Roboto Light" charset="0"/>
                <a:ea typeface="Roboto Light" charset="0"/>
                <a:cs typeface="Roboto Light" charset="0"/>
              </a:rPr>
              <a:t> use of the airspace</a:t>
            </a:r>
          </a:p>
          <a:p>
            <a:pPr marL="799980" lvl="6" indent="-3428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latin typeface="Roboto Light" charset="0"/>
                <a:ea typeface="Roboto Light" charset="0"/>
                <a:cs typeface="Roboto Light" charset="0"/>
              </a:rPr>
              <a:t>Integrating unmanned operations in to the airspace</a:t>
            </a:r>
          </a:p>
          <a:p>
            <a:pPr marL="799980" lvl="6" indent="-3428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latin typeface="Roboto Light" charset="0"/>
                <a:ea typeface="Roboto Light" charset="0"/>
                <a:cs typeface="Roboto Light" charset="0"/>
              </a:rPr>
              <a:t>protecting the safety of existing manned aviation customers (manned air traffic is growing too!)</a:t>
            </a:r>
          </a:p>
          <a:p>
            <a:pPr marL="342850" indent="-342850">
              <a:buFont typeface="Wingdings" panose="05000000000000000000" pitchFamily="2" charset="2"/>
              <a:buChar char="Ø"/>
            </a:pPr>
            <a:r>
              <a:rPr lang="en-US" sz="2000" dirty="0"/>
              <a:t>‘Full’ UTM  is not yet necessary - ANSPs can leverage existing tools/capabilities, </a:t>
            </a:r>
            <a:r>
              <a:rPr lang="en-US" sz="2000" dirty="0" err="1"/>
              <a:t>e.g</a:t>
            </a:r>
            <a:r>
              <a:rPr lang="en-US" sz="2000" dirty="0"/>
              <a:t>:</a:t>
            </a:r>
          </a:p>
          <a:p>
            <a:pPr marL="609507" lvl="3" indent="-342850">
              <a:buFont typeface="Wingdings" panose="05000000000000000000" pitchFamily="2" charset="2"/>
              <a:buChar char="Ø"/>
            </a:pPr>
            <a:r>
              <a:rPr lang="en-US" sz="2000" b="1" dirty="0"/>
              <a:t>Transponder/Surveillance Mandatory Zones</a:t>
            </a:r>
            <a:r>
              <a:rPr lang="en-US" sz="2000" dirty="0"/>
              <a:t>  and </a:t>
            </a:r>
          </a:p>
          <a:p>
            <a:pPr marL="609507" lvl="3" indent="-342850">
              <a:buFont typeface="Wingdings" panose="05000000000000000000" pitchFamily="2" charset="2"/>
              <a:buChar char="Ø"/>
            </a:pPr>
            <a:r>
              <a:rPr lang="en-US" sz="2000" b="1" dirty="0"/>
              <a:t>Traffic Information </a:t>
            </a:r>
            <a:r>
              <a:rPr lang="en-US" sz="2000" dirty="0"/>
              <a:t>or</a:t>
            </a:r>
            <a:r>
              <a:rPr lang="en-US" sz="2000" b="1" dirty="0"/>
              <a:t> </a:t>
            </a:r>
            <a:r>
              <a:rPr lang="en-US" sz="2000" b="1" dirty="0" err="1"/>
              <a:t>Deconfliction</a:t>
            </a:r>
            <a:r>
              <a:rPr lang="en-US" sz="2000" b="1" dirty="0"/>
              <a:t> service </a:t>
            </a:r>
            <a:r>
              <a:rPr lang="en-US" sz="2000" dirty="0"/>
              <a:t>in Class G airspace</a:t>
            </a:r>
          </a:p>
          <a:p>
            <a:pPr marL="609507" lvl="3" indent="-342850">
              <a:buFont typeface="Wingdings" panose="05000000000000000000" pitchFamily="2" charset="2"/>
              <a:buChar char="Ø"/>
            </a:pPr>
            <a:r>
              <a:rPr lang="en-US" sz="2000" dirty="0"/>
              <a:t>Proportionate to socio-economic benefit - not whole of Open FIR</a:t>
            </a:r>
          </a:p>
          <a:p>
            <a:pPr marL="342850" indent="-3428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GB" sz="2000" b="1" dirty="0"/>
              <a:t>Electronic Conspicuity is key </a:t>
            </a:r>
            <a:r>
              <a:rPr lang="en-GB" sz="2000" dirty="0"/>
              <a:t> for all airspace users  - ADS-B is the initial technology </a:t>
            </a:r>
            <a:endParaRPr lang="en-GB" sz="1600" dirty="0"/>
          </a:p>
          <a:p>
            <a:pPr marL="342850" indent="-34285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GB" sz="2000" dirty="0"/>
              <a:t>ANSPs need to move fast to keep pace with needs of early commercial drone operations.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1CA9A-5639-A448-A3BC-E9510E11E0FA}"/>
              </a:ext>
            </a:extLst>
          </p:cNvPr>
          <p:cNvSpPr txBox="1"/>
          <p:nvPr/>
        </p:nvSpPr>
        <p:spPr>
          <a:xfrm>
            <a:off x="303769" y="5795073"/>
            <a:ext cx="11698447" cy="101565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lIns="91428" tIns="45718" rIns="91428" bIns="45718" rtlCol="0">
            <a:spAutoFit/>
          </a:bodyPr>
          <a:lstStyle/>
          <a:p>
            <a:pPr marL="342850" indent="-342850" algn="ctr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</a:rPr>
              <a:t>ANSPs are central to establishing BVLOS operations and delivering society benefit</a:t>
            </a:r>
          </a:p>
          <a:p>
            <a:pPr marL="342850" indent="-342850" algn="ctr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</a:rPr>
              <a:t>ANSPs can apply existing airspace tools and radar services to enable early delivery</a:t>
            </a:r>
          </a:p>
          <a:p>
            <a:pPr marL="342850" indent="-342850" algn="ctr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</a:rPr>
              <a:t>Electronic Conspicuity for all airspace users is key </a:t>
            </a:r>
          </a:p>
        </p:txBody>
      </p:sp>
    </p:spTree>
    <p:extLst>
      <p:ext uri="{BB962C8B-B14F-4D97-AF65-F5344CB8AC3E}">
        <p14:creationId xmlns:p14="http://schemas.microsoft.com/office/powerpoint/2010/main" val="35786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7" y="500036"/>
            <a:ext cx="9065734" cy="447558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Project in Brief: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1355" y="1123450"/>
            <a:ext cx="7796134" cy="4798914"/>
          </a:xfrm>
        </p:spPr>
        <p:txBody>
          <a:bodyPr/>
          <a:lstStyle/>
          <a:p>
            <a:r>
              <a:rPr lang="en-GB" sz="2000" dirty="0">
                <a:latin typeface="+mj-lt"/>
              </a:rPr>
              <a:t>SESAR2020 Exploratory Research project:</a:t>
            </a:r>
          </a:p>
          <a:p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  <a:p>
            <a:pPr lvl="1"/>
            <a:r>
              <a:rPr lang="en-GB" sz="2000" dirty="0">
                <a:latin typeface="+mj-lt"/>
              </a:rPr>
              <a:t>Two year duration (mid-2017 to mid-2019)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9 consortium members form CORUS (NATS leads WP2)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21 member advisory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100+ member U-space Community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8 “sibling” projects simultaneously explore technology questions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98" y="500036"/>
            <a:ext cx="1486024" cy="623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14" y="1235364"/>
            <a:ext cx="768586" cy="633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139" y="2102283"/>
            <a:ext cx="1082412" cy="725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391" y="2964085"/>
            <a:ext cx="1078158" cy="610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162" y="3661583"/>
            <a:ext cx="1162863" cy="293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02" y="3954784"/>
            <a:ext cx="1687821" cy="7687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98" y="4560560"/>
            <a:ext cx="1120629" cy="9340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404" y="5494650"/>
            <a:ext cx="1799818" cy="539628"/>
          </a:xfrm>
          <a:prstGeom prst="rect">
            <a:avLst/>
          </a:prstGeom>
        </p:spPr>
      </p:pic>
      <p:pic>
        <p:nvPicPr>
          <p:cNvPr id="15" name="Picture 17" descr="sesar-logo-pp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67" y="1830382"/>
            <a:ext cx="1880766" cy="997753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  <a:effectLst>
            <a:reflection blurRad="6350" stA="50000" endA="300" endPos="55000" dir="5400000" sy="-100000" algn="bl" rotWithShape="0"/>
          </a:effectLst>
          <a:extLst/>
        </p:spPr>
      </p:pic>
      <p:pic>
        <p:nvPicPr>
          <p:cNvPr id="16" name="Imagen 9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11" y="1830382"/>
            <a:ext cx="1763485" cy="997752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3465" y="6266409"/>
            <a:ext cx="5576565" cy="184666"/>
          </a:xfrm>
        </p:spPr>
        <p:txBody>
          <a:bodyPr/>
          <a:lstStyle/>
          <a:p>
            <a:r>
              <a:rPr lang="en-GB" dirty="0"/>
              <a:t>NATS Private</a:t>
            </a:r>
          </a:p>
        </p:txBody>
      </p:sp>
    </p:spTree>
    <p:extLst>
      <p:ext uri="{BB962C8B-B14F-4D97-AF65-F5344CB8AC3E}">
        <p14:creationId xmlns:p14="http://schemas.microsoft.com/office/powerpoint/2010/main" val="94321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7" y="500036"/>
            <a:ext cx="9065734" cy="447558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Background – What is UTM / U-space?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3162" y="1682235"/>
            <a:ext cx="569739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UTM = </a:t>
            </a:r>
            <a:r>
              <a:rPr lang="en-GB" b="1" dirty="0"/>
              <a:t>U</a:t>
            </a:r>
            <a:r>
              <a:rPr lang="en-GB" dirty="0"/>
              <a:t>nmanned air system </a:t>
            </a:r>
            <a:r>
              <a:rPr lang="en-GB" b="1" dirty="0"/>
              <a:t>T</a:t>
            </a:r>
            <a:r>
              <a:rPr lang="en-GB" dirty="0"/>
              <a:t>raffic </a:t>
            </a:r>
            <a:r>
              <a:rPr lang="en-GB" b="1" dirty="0"/>
              <a:t>M</a:t>
            </a:r>
            <a:r>
              <a:rPr lang="en-GB" dirty="0"/>
              <a:t>anagement</a:t>
            </a:r>
          </a:p>
          <a:p>
            <a:endParaRPr lang="en-GB" dirty="0"/>
          </a:p>
          <a:p>
            <a:r>
              <a:rPr lang="en-GB" dirty="0"/>
              <a:t>U-space = The European ATM-UTM ecosystem </a:t>
            </a:r>
          </a:p>
          <a:p>
            <a:endParaRPr lang="en-GB" dirty="0"/>
          </a:p>
          <a:p>
            <a:r>
              <a:rPr lang="en-GB" dirty="0"/>
              <a:t>A set of </a:t>
            </a:r>
            <a:r>
              <a:rPr lang="en-GB" u="sng" dirty="0"/>
              <a:t>new services </a:t>
            </a:r>
            <a:r>
              <a:rPr lang="en-GB" dirty="0"/>
              <a:t>&amp; </a:t>
            </a:r>
            <a:r>
              <a:rPr lang="en-GB" u="sng" dirty="0"/>
              <a:t>specific procedures </a:t>
            </a:r>
            <a:r>
              <a:rPr lang="en-GB" dirty="0"/>
              <a:t>to support: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Secure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…..for a large number of drones.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CORUS is developing this </a:t>
            </a:r>
            <a:r>
              <a:rPr lang="en-GB" dirty="0" err="1"/>
              <a:t>ConOps</a:t>
            </a:r>
            <a:r>
              <a:rPr lang="en-GB" dirty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116" y="906068"/>
            <a:ext cx="5684884" cy="453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3465" y="6266409"/>
            <a:ext cx="5576565" cy="184666"/>
          </a:xfrm>
        </p:spPr>
        <p:txBody>
          <a:bodyPr/>
          <a:lstStyle/>
          <a:p>
            <a:r>
              <a:rPr lang="en-GB" dirty="0"/>
              <a:t>NATS Private</a:t>
            </a:r>
          </a:p>
        </p:txBody>
      </p:sp>
    </p:spTree>
    <p:extLst>
      <p:ext uri="{BB962C8B-B14F-4D97-AF65-F5344CB8AC3E}">
        <p14:creationId xmlns:p14="http://schemas.microsoft.com/office/powerpoint/2010/main" val="167043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55" y="705886"/>
            <a:ext cx="2968526" cy="3299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" y="943234"/>
            <a:ext cx="7514690" cy="4930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7" y="500036"/>
            <a:ext cx="9065734" cy="447558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U-space – Deployment Phases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283F-C0A8-1B4F-875E-A7C13B1B940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3465" y="6266409"/>
            <a:ext cx="5576565" cy="184666"/>
          </a:xfrm>
        </p:spPr>
        <p:txBody>
          <a:bodyPr/>
          <a:lstStyle/>
          <a:p>
            <a:r>
              <a:rPr lang="en-GB" dirty="0"/>
              <a:t>NATS Private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0433"/>
              </p:ext>
            </p:extLst>
          </p:nvPr>
        </p:nvGraphicFramePr>
        <p:xfrm>
          <a:off x="8153052" y="3837988"/>
          <a:ext cx="2508398" cy="20500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Level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Target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U1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2019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U2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2022..25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U3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2025..30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U4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2030+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210641" y="64975"/>
            <a:ext cx="2422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Part of the European ATM </a:t>
            </a:r>
            <a:r>
              <a:rPr lang="en-GB" i="1" dirty="0" err="1"/>
              <a:t>MasterPlan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27349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81" y="707572"/>
            <a:ext cx="5183027" cy="3400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52" y="1084748"/>
            <a:ext cx="11800201" cy="5075199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U1 will be deployed as soon as possible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U1 Focuses on </a:t>
            </a:r>
          </a:p>
          <a:p>
            <a:pPr lvl="4"/>
            <a:r>
              <a:rPr lang="en-GB" sz="1800" dirty="0">
                <a:latin typeface="+mj-lt"/>
              </a:rPr>
              <a:t>Registration</a:t>
            </a:r>
          </a:p>
          <a:p>
            <a:pPr lvl="4"/>
            <a:r>
              <a:rPr lang="en-GB" sz="1800" dirty="0">
                <a:latin typeface="+mj-lt"/>
              </a:rPr>
              <a:t>Geo-Fencing</a:t>
            </a:r>
          </a:p>
          <a:p>
            <a:pPr lvl="4"/>
            <a:r>
              <a:rPr lang="en-GB" sz="1800" dirty="0">
                <a:latin typeface="+mj-lt"/>
              </a:rPr>
              <a:t>E-Identification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U1 requires standardisation and establishment of procedures</a:t>
            </a:r>
          </a:p>
          <a:p>
            <a:pPr lvl="4"/>
            <a:r>
              <a:rPr lang="en-GB" sz="1800" dirty="0">
                <a:latin typeface="+mj-lt"/>
              </a:rPr>
              <a:t>Who is responsible for what?</a:t>
            </a:r>
          </a:p>
          <a:p>
            <a:pPr lvl="4"/>
            <a:r>
              <a:rPr lang="en-GB" sz="1800" dirty="0">
                <a:latin typeface="+mj-lt"/>
              </a:rPr>
              <a:t>How will things work? </a:t>
            </a:r>
          </a:p>
          <a:p>
            <a:pPr lvl="4"/>
            <a:r>
              <a:rPr lang="en-GB" sz="1800" dirty="0">
                <a:latin typeface="+mj-lt"/>
              </a:rPr>
              <a:t>How are geo-fences created?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U1 makes “Open” category VLOS &amp; EVLOS flights relatively easy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j-lt"/>
              </a:rPr>
              <a:t>U1 high risk flights fly in geo-cage = geo-fence for others</a:t>
            </a:r>
          </a:p>
          <a:p>
            <a:pPr lvl="4"/>
            <a:r>
              <a:rPr lang="en-GB" sz="1800" dirty="0">
                <a:latin typeface="+mj-lt"/>
              </a:rPr>
              <a:t>BVLOS, BRLOS, other “Specific” or “Certified”</a:t>
            </a:r>
          </a:p>
          <a:p>
            <a:pPr lvl="4"/>
            <a:r>
              <a:rPr lang="en-GB" sz="1800" dirty="0">
                <a:latin typeface="+mj-lt"/>
              </a:rPr>
              <a:t>Geo-cages defined as Danger Areas takes weeks to set up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7" y="500036"/>
            <a:ext cx="9065734" cy="447558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U-space– Level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3465" y="6266409"/>
            <a:ext cx="5576565" cy="184666"/>
          </a:xfrm>
        </p:spPr>
        <p:txBody>
          <a:bodyPr/>
          <a:lstStyle/>
          <a:p>
            <a:r>
              <a:rPr lang="en-GB" dirty="0"/>
              <a:t>NATS Private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07840" y="6266409"/>
            <a:ext cx="2743200" cy="365125"/>
          </a:xfrm>
        </p:spPr>
        <p:txBody>
          <a:bodyPr/>
          <a:lstStyle/>
          <a:p>
            <a:fld id="{25B7283F-C0A8-1B4F-875E-A7C13B1B9406}" type="slidenum">
              <a:rPr lang="en-GB" smtClean="0"/>
              <a:t>8</a:t>
            </a:fld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7052310" y="2682240"/>
            <a:ext cx="674370" cy="613410"/>
          </a:xfrm>
          <a:prstGeom prst="ellipse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7FD1BAF-F68B-0E45-B052-F841E3CD0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61645"/>
              </p:ext>
            </p:extLst>
          </p:nvPr>
        </p:nvGraphicFramePr>
        <p:xfrm>
          <a:off x="8153052" y="3837988"/>
          <a:ext cx="2508398" cy="20500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Level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Target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U1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2019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U2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2022..25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U3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2025..30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U4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2030+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397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81" y="707572"/>
            <a:ext cx="5183027" cy="3400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52" y="1084748"/>
            <a:ext cx="11800201" cy="5075199"/>
          </a:xfrm>
        </p:spPr>
        <p:txBody>
          <a:bodyPr/>
          <a:lstStyle/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b="0" i="0" kern="1200" dirty="0">
                <a:solidFill>
                  <a:schemeClr val="tx1"/>
                </a:solidFill>
                <a:effectLst/>
                <a:latin typeface="+mj-lt"/>
              </a:rPr>
              <a:t>U2 eases</a:t>
            </a: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GB" sz="1800" b="1" i="0" kern="1200" dirty="0">
                <a:solidFill>
                  <a:schemeClr val="tx1"/>
                </a:solidFill>
                <a:effectLst/>
                <a:latin typeface="+mj-lt"/>
              </a:rPr>
              <a:t>Beyond</a:t>
            </a:r>
            <a:r>
              <a:rPr lang="en-GB" sz="1800" b="1" i="0" kern="1200" baseline="0" dirty="0">
                <a:solidFill>
                  <a:schemeClr val="tx1"/>
                </a:solidFill>
                <a:effectLst/>
                <a:latin typeface="+mj-lt"/>
              </a:rPr>
              <a:t> Visual Line of Sight operations </a:t>
            </a:r>
            <a:endParaRPr lang="en-GB" sz="1800" dirty="0">
              <a:effectLst/>
              <a:latin typeface="+mj-lt"/>
            </a:endParaRP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Without requiring geo-fences and the associated notice period</a:t>
            </a:r>
            <a:endParaRPr lang="en-GB" sz="1800" dirty="0">
              <a:effectLst/>
              <a:latin typeface="+mj-lt"/>
            </a:endParaRP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Without requiring detect-and-avoid (i.e. “blind” aircraft)</a:t>
            </a:r>
            <a:endParaRPr lang="en-GB" sz="1800" dirty="0">
              <a:effectLst/>
              <a:latin typeface="+mj-lt"/>
            </a:endParaRP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By means of flight planning and airspace design</a:t>
            </a:r>
            <a:endParaRPr lang="en-GB" sz="1800" dirty="0">
              <a:effectLst/>
              <a:latin typeface="+mj-lt"/>
            </a:endParaRP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U2 allows higher densities of operations than U1</a:t>
            </a:r>
            <a:endParaRPr lang="en-GB" sz="1800" dirty="0">
              <a:effectLst/>
              <a:latin typeface="+mj-lt"/>
            </a:endParaRP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U2 better supports air-risk assessment than U1</a:t>
            </a:r>
            <a:endParaRPr lang="en-GB" sz="1800" dirty="0">
              <a:effectLst/>
              <a:latin typeface="+mj-lt"/>
            </a:endParaRP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b="0" i="0" kern="1200" dirty="0">
                <a:solidFill>
                  <a:schemeClr val="tx1"/>
                </a:solidFill>
                <a:effectLst/>
                <a:latin typeface="+mj-lt"/>
              </a:rPr>
              <a:t>By showing traffic demand</a:t>
            </a:r>
            <a:endParaRPr lang="en-GB" sz="1800" dirty="0">
              <a:effectLst/>
              <a:latin typeface="+mj-lt"/>
            </a:endParaRP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U2 includes tracking, monitoring and traffic information</a:t>
            </a:r>
            <a:endParaRPr lang="en-GB" sz="1800" dirty="0">
              <a:effectLst/>
              <a:latin typeface="+mj-lt"/>
            </a:endParaRP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In some airspaces.</a:t>
            </a:r>
            <a:endParaRPr lang="en-GB" sz="1800" dirty="0">
              <a:effectLst/>
              <a:latin typeface="+mj-lt"/>
            </a:endParaRP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In U2 real time information is distributed about emergencies</a:t>
            </a:r>
            <a:endParaRPr lang="en-GB" sz="1800" dirty="0">
              <a:effectLst/>
              <a:latin typeface="+mj-lt"/>
            </a:endParaRP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U2 brings geo-fences with immediate effect</a:t>
            </a:r>
            <a:endParaRPr lang="en-GB" sz="1800" dirty="0">
              <a:effectLst/>
              <a:latin typeface="+mj-lt"/>
            </a:endParaRPr>
          </a:p>
          <a:p>
            <a:pPr marL="457200" indent="-457200" rtl="0" eaLnBrk="1" fontAlgn="base" hangingPunct="1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U2 provides support for planned incursions into controlled airspace</a:t>
            </a:r>
            <a:endParaRPr lang="en-GB" sz="1800" dirty="0">
              <a:effectLst/>
              <a:latin typeface="+mj-lt"/>
            </a:endParaRPr>
          </a:p>
          <a:p>
            <a:pPr marL="992188" lvl="3" indent="-457200" fontAlgn="base">
              <a:buFont typeface="Arial" panose="020B0604020202020204" pitchFamily="34" charset="0"/>
              <a:buChar char="•"/>
            </a:pPr>
            <a:r>
              <a:rPr lang="en-GB" sz="1800" b="0" i="0" kern="1200" baseline="0" dirty="0">
                <a:solidFill>
                  <a:schemeClr val="tx1"/>
                </a:solidFill>
                <a:effectLst/>
                <a:latin typeface="+mj-lt"/>
              </a:rPr>
              <a:t>E.g. airports</a:t>
            </a:r>
            <a:endParaRPr lang="en-GB" sz="1800" dirty="0">
              <a:effectLst/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67" y="500036"/>
            <a:ext cx="9065734" cy="447558"/>
          </a:xfrm>
        </p:spPr>
        <p:txBody>
          <a:bodyPr/>
          <a:lstStyle/>
          <a:p>
            <a:r>
              <a:rPr lang="en-GB" dirty="0">
                <a:latin typeface="Garamond" panose="02020404030301010803" pitchFamily="18" charset="0"/>
              </a:rPr>
              <a:t>U-space– Level 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3465" y="6266409"/>
            <a:ext cx="5576565" cy="184666"/>
          </a:xfrm>
        </p:spPr>
        <p:txBody>
          <a:bodyPr/>
          <a:lstStyle/>
          <a:p>
            <a:r>
              <a:rPr lang="en-GB" dirty="0"/>
              <a:t>NATS Private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07840" y="6266409"/>
            <a:ext cx="2743200" cy="365125"/>
          </a:xfrm>
        </p:spPr>
        <p:txBody>
          <a:bodyPr/>
          <a:lstStyle/>
          <a:p>
            <a:fld id="{25B7283F-C0A8-1B4F-875E-A7C13B1B9406}" type="slidenum">
              <a:rPr lang="en-GB" smtClean="0"/>
              <a:t>9</a:t>
            </a:fld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825740" y="2221230"/>
            <a:ext cx="800100" cy="716280"/>
          </a:xfrm>
          <a:prstGeom prst="ellipse">
            <a:avLst/>
          </a:prstGeom>
          <a:noFill/>
          <a:ln w="0">
            <a:solidFill>
              <a:schemeClr val="accent1">
                <a:shade val="5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338ECB-AB0A-F940-AC5C-D412B8851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761645"/>
              </p:ext>
            </p:extLst>
          </p:nvPr>
        </p:nvGraphicFramePr>
        <p:xfrm>
          <a:off x="8153052" y="3837988"/>
          <a:ext cx="2508398" cy="20500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Level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Target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U1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2019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U2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2022..25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U3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2025..30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0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U4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2030+</a:t>
                      </a:r>
                      <a:endParaRPr lang="en-GB" sz="1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8636"/>
      </p:ext>
    </p:extLst>
  </p:cSld>
  <p:clrMapOvr>
    <a:masterClrMapping/>
  </p:clrMapOvr>
</p:sld>
</file>

<file path=ppt/theme/theme1.xml><?xml version="1.0" encoding="utf-8"?>
<a:theme xmlns:a="http://schemas.openxmlformats.org/drawingml/2006/main" name="CORUS overview">
  <a:themeElements>
    <a:clrScheme name="NATs-Orange-deck">
      <a:dk1>
        <a:srgbClr val="145569"/>
      </a:dk1>
      <a:lt1>
        <a:srgbClr val="FFFFFF"/>
      </a:lt1>
      <a:dk2>
        <a:srgbClr val="071920"/>
      </a:dk2>
      <a:lt2>
        <a:srgbClr val="E7E6E6"/>
      </a:lt2>
      <a:accent1>
        <a:srgbClr val="E66E0A"/>
      </a:accent1>
      <a:accent2>
        <a:srgbClr val="B93296"/>
      </a:accent2>
      <a:accent3>
        <a:srgbClr val="50C363"/>
      </a:accent3>
      <a:accent4>
        <a:srgbClr val="46C3D7"/>
      </a:accent4>
      <a:accent5>
        <a:srgbClr val="E66E0A"/>
      </a:accent5>
      <a:accent6>
        <a:srgbClr val="000000"/>
      </a:accent6>
      <a:hlink>
        <a:srgbClr val="145569"/>
      </a:hlink>
      <a:folHlink>
        <a:srgbClr val="145569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9884_NATS_Presentation_ORANGE 22-2-17" id="{F3088227-3631-4E02-8897-DE921FBD07E9}" vid="{BAA3F8F5-5B59-457F-BE94-2CE2A009A5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NATS-Document" ma:contentTypeID="0x010100EA2063E8704C434082E7DCCA54F9F02F006298290545402944B49F20E55DF96FBD" ma:contentTypeVersion="6" ma:contentTypeDescription="Create a new NATS Document" ma:contentTypeScope="" ma:versionID="4ffc7cca026d0d94db643009d85e3c4c">
  <xsd:schema xmlns:xsd="http://www.w3.org/2001/XMLSchema" xmlns:xs="http://www.w3.org/2001/XMLSchema" xmlns:p="http://schemas.microsoft.com/office/2006/metadata/properties" xmlns:ns2="87a76c1e-7ea3-4117-9280-3e492ebb7ba5" xmlns:ns3="c461cddb-fd5b-4187-8db6-162fdb3d9acb" xmlns:ns4="c9b95855-8e0c-4bf0-bd74-4eb4ec0ba957" xmlns:ns5="http://schemas.microsoft.com/sharepoint/v4" targetNamespace="http://schemas.microsoft.com/office/2006/metadata/properties" ma:root="true" ma:fieldsID="ecac99e50577c9eec75b6134eacb921e" ns2:_="" ns3:_="" ns4:_="" ns5:_="">
    <xsd:import namespace="87a76c1e-7ea3-4117-9280-3e492ebb7ba5"/>
    <xsd:import namespace="c461cddb-fd5b-4187-8db6-162fdb3d9acb"/>
    <xsd:import namespace="c9b95855-8e0c-4bf0-bd74-4eb4ec0ba95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ProtectiveMarking"/>
                <xsd:element ref="ns3:NATSOwner"/>
                <xsd:element ref="ns2:_dlc_DocId" minOccurs="0"/>
                <xsd:element ref="ns4:_dlc_DocIdUrl" minOccurs="0"/>
                <xsd:element ref="ns2:_dlc_DocIdPersistId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76c1e-7ea3-4117-9280-3e492ebb7ba5" elementFormDefault="qualified">
    <xsd:import namespace="http://schemas.microsoft.com/office/2006/documentManagement/types"/>
    <xsd:import namespace="http://schemas.microsoft.com/office/infopath/2007/PartnerControls"/>
    <xsd:element name="ProtectiveMarking" ma:index="8" ma:displayName="Protective Marking" ma:default="NATS PRIVATE" ma:format="Dropdown" ma:internalName="ProtectiveMarking">
      <xsd:simpleType>
        <xsd:restriction base="dms:Choice">
          <xsd:enumeration value="No Marking Required"/>
          <xsd:enumeration value="NATS PRIVATE"/>
          <xsd:enumeration value="NATS PROTECTED"/>
        </xsd:restriction>
      </xsd:simpleType>
    </xsd:element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61cddb-fd5b-4187-8db6-162fdb3d9acb" elementFormDefault="qualified">
    <xsd:import namespace="http://schemas.microsoft.com/office/2006/documentManagement/types"/>
    <xsd:import namespace="http://schemas.microsoft.com/office/infopath/2007/PartnerControls"/>
    <xsd:element name="NATSOwner" ma:index="9" ma:displayName="NATS Owner" ma:list="UserInfo" ma:SharePointGroup="0" ma:internalName="NATS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b95855-8e0c-4bf0-bd74-4eb4ec0ba957" elementFormDefault="qualified">
    <xsd:import namespace="http://schemas.microsoft.com/office/2006/documentManagement/types"/>
    <xsd:import namespace="http://schemas.microsoft.com/office/infopath/2007/PartnerControls"/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 ma:index="14" ma:displayName="Subject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ATSOwner xmlns="c461cddb-fd5b-4187-8db6-162fdb3d9acb">
      <UserInfo>
        <DisplayName>DRIVER, Dominique L</DisplayName>
        <AccountId>26</AccountId>
        <AccountType/>
      </UserInfo>
    </NATSOwner>
    <_dlc_DocId xmlns="87a76c1e-7ea3-4117-9280-3e492ebb7ba5">COM01-85-208</_dlc_DocId>
    <_dlc_DocIdUrl xmlns="c9b95855-8e0c-4bf0-bd74-4eb4ec0ba957">
      <Url>http://teamhub.nats.co.uk/functions/COM/ALL/_layouts/DocIdRedir.aspx?ID=COM01-85-208</Url>
      <Description>COM01-85-208</Description>
    </_dlc_DocIdUrl>
    <ProtectiveMarking xmlns="87a76c1e-7ea3-4117-9280-3e492ebb7ba5">NATS PRIVATE</ProtectiveMarking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9467324F-B40D-49DB-A2F1-657741DE0B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67086F-3877-409F-A7BB-BB71C7051E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76c1e-7ea3-4117-9280-3e492ebb7ba5"/>
    <ds:schemaRef ds:uri="c461cddb-fd5b-4187-8db6-162fdb3d9acb"/>
    <ds:schemaRef ds:uri="c9b95855-8e0c-4bf0-bd74-4eb4ec0ba95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9EAAB7-276D-499F-BF8F-6647E07710B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BAEAAE7-F813-4AB2-BD3B-FD7EFFF0AA49}">
  <ds:schemaRefs>
    <ds:schemaRef ds:uri="http://schemas.microsoft.com/office/2006/metadata/properties"/>
    <ds:schemaRef ds:uri="http://schemas.microsoft.com/office/infopath/2007/PartnerControls"/>
    <ds:schemaRef ds:uri="c461cddb-fd5b-4187-8db6-162fdb3d9acb"/>
    <ds:schemaRef ds:uri="87a76c1e-7ea3-4117-9280-3e492ebb7ba5"/>
    <ds:schemaRef ds:uri="c9b95855-8e0c-4bf0-bd74-4eb4ec0ba957"/>
    <ds:schemaRef ds:uri="http://schemas.microsoft.com/sharepoint/v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CORUS overview</Template>
  <TotalTime>1269</TotalTime>
  <Words>1052</Words>
  <Application>Microsoft Macintosh PowerPoint</Application>
  <PresentationFormat>Widescreen</PresentationFormat>
  <Paragraphs>227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.AppleSystemUIFont</vt:lpstr>
      <vt:lpstr>Arial</vt:lpstr>
      <vt:lpstr>Calibri</vt:lpstr>
      <vt:lpstr>Garamond</vt:lpstr>
      <vt:lpstr>Georgia</vt:lpstr>
      <vt:lpstr>Roboto</vt:lpstr>
      <vt:lpstr>Roboto Light</vt:lpstr>
      <vt:lpstr>Wingdings</vt:lpstr>
      <vt:lpstr>CORUS overview</vt:lpstr>
      <vt:lpstr>NATS ATM-UTM</vt:lpstr>
      <vt:lpstr>The reality for UK airspace today –  infringements &amp; airproxes</vt:lpstr>
      <vt:lpstr>The Impact of Infringements - London Gatwick Airport, 2 July 2017 </vt:lpstr>
      <vt:lpstr>ANSPs in this new economy</vt:lpstr>
      <vt:lpstr>Project in Brief:</vt:lpstr>
      <vt:lpstr>Background – What is UTM / U-space?</vt:lpstr>
      <vt:lpstr>U-space – Deployment Phases</vt:lpstr>
      <vt:lpstr>U-space– Level 1</vt:lpstr>
      <vt:lpstr>U-space– Level 2</vt:lpstr>
      <vt:lpstr>U-space– Level 3 &amp; 4</vt:lpstr>
      <vt:lpstr>CORUS– High Level Architecture</vt:lpstr>
      <vt:lpstr>CORUS– High Level Architecture (Monolithic model)</vt:lpstr>
      <vt:lpstr>CORUS– High Level Architecture (Federated model)</vt:lpstr>
      <vt:lpstr>A UTM service framework that supports all users</vt:lpstr>
      <vt:lpstr>UTM Core Architecture</vt:lpstr>
      <vt:lpstr>Benefits of ANSP-provided Regulated UTM Services</vt:lpstr>
      <vt:lpstr>Thanks for your attention</vt:lpstr>
    </vt:vector>
  </TitlesOfParts>
  <Company>NATS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CORUS overview</dc:title>
  <dc:creator>RUSHTON, Anthony</dc:creator>
  <cp:lastModifiedBy>Anthony Rushton</cp:lastModifiedBy>
  <cp:revision>43</cp:revision>
  <dcterms:created xsi:type="dcterms:W3CDTF">2018-08-08T12:47:05Z</dcterms:created>
  <dcterms:modified xsi:type="dcterms:W3CDTF">2018-12-02T23:33:02Z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9ddd0a5a-acbe-4cff-bc40-8a81b81b2785</vt:lpwstr>
  </property>
  <property fmtid="{D5CDD505-2E9C-101B-9397-08002B2CF9AE}" pid="3" name="ContentTypeId">
    <vt:lpwstr>0x010100EA2063E8704C434082E7DCCA54F9F02F006298290545402944B49F20E55DF96FBD</vt:lpwstr>
  </property>
  <property fmtid="{D5CDD505-2E9C-101B-9397-08002B2CF9AE}" pid="4" name="Order">
    <vt:r8>56100</vt:r8>
  </property>
  <property fmtid="{D5CDD505-2E9C-101B-9397-08002B2CF9AE}" pid="5" name="NATS-Subject">
    <vt:lpwstr>PowerPoint templates for staff</vt:lpwstr>
  </property>
</Properties>
</file>